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4" r:id="rId4"/>
    <p:sldId id="258" r:id="rId5"/>
    <p:sldId id="299" r:id="rId6"/>
    <p:sldId id="312" r:id="rId7"/>
    <p:sldId id="288" r:id="rId8"/>
    <p:sldId id="302" r:id="rId9"/>
    <p:sldId id="303" r:id="rId10"/>
    <p:sldId id="304" r:id="rId11"/>
    <p:sldId id="314" r:id="rId12"/>
    <p:sldId id="315" r:id="rId13"/>
    <p:sldId id="318" r:id="rId14"/>
    <p:sldId id="305" r:id="rId15"/>
    <p:sldId id="329" r:id="rId16"/>
    <p:sldId id="333" r:id="rId17"/>
    <p:sldId id="330" r:id="rId18"/>
    <p:sldId id="331" r:id="rId19"/>
    <p:sldId id="332" r:id="rId20"/>
    <p:sldId id="334" r:id="rId21"/>
    <p:sldId id="335" r:id="rId22"/>
    <p:sldId id="316" r:id="rId23"/>
    <p:sldId id="313" r:id="rId24"/>
    <p:sldId id="317" r:id="rId25"/>
    <p:sldId id="336" r:id="rId26"/>
    <p:sldId id="337" r:id="rId27"/>
    <p:sldId id="327" r:id="rId28"/>
    <p:sldId id="328" r:id="rId29"/>
    <p:sldId id="310" r:id="rId30"/>
    <p:sldId id="311" r:id="rId31"/>
    <p:sldId id="321" r:id="rId32"/>
    <p:sldId id="322" r:id="rId33"/>
    <p:sldId id="323" r:id="rId34"/>
    <p:sldId id="33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1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1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5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3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2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7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9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2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5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F17A-D437-4470-AC36-A0FED720F0F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E53CA-F25D-4302-A79F-C3D06F2E0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0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8876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68877"/>
            <a:ext cx="12191999" cy="53891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-RU" sz="4000" dirty="0" smtClean="0"/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-RU" sz="4000" dirty="0"/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r>
              <a:rPr lang="ru-RU" sz="4000" b="1" dirty="0" smtClean="0"/>
              <a:t>СИСТЕМООБРАЗУЮЩИЙ </a:t>
            </a:r>
            <a:r>
              <a:rPr lang="ru-RU" sz="4000" b="1" dirty="0"/>
              <a:t>МЕХАНИЗМ СОХРАНЕНИЯ И </a:t>
            </a:r>
            <a:endParaRPr lang="ru-RU" sz="4000" b="1" dirty="0" smtClean="0"/>
          </a:p>
          <a:p>
            <a:pPr marL="0" indent="0" algn="ctr">
              <a:lnSpc>
                <a:spcPct val="200000"/>
              </a:lnSpc>
              <a:spcBef>
                <a:spcPts val="600"/>
              </a:spcBef>
              <a:buNone/>
            </a:pPr>
            <a:r>
              <a:rPr lang="ru-RU" sz="4000" b="1" dirty="0" smtClean="0"/>
              <a:t>УКРЕПЛЕНИЯ </a:t>
            </a:r>
            <a:r>
              <a:rPr lang="ru-RU" sz="4000" b="1" dirty="0"/>
              <a:t>ОБРАЗОВАТЕЛЬНОГО СУВЕРЕНИТЕТА СТРАНЫ</a:t>
            </a:r>
          </a:p>
        </p:txBody>
      </p:sp>
    </p:spTree>
    <p:extLst>
      <p:ext uri="{BB962C8B-B14F-4D97-AF65-F5344CB8AC3E}">
        <p14:creationId xmlns:p14="http://schemas.microsoft.com/office/powerpoint/2010/main" val="37411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Подсказка: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914401"/>
            <a:ext cx="12192000" cy="5943600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может быть заключено с предприятиями, профессиональными образовательными организациями, вузами, организациями дополнительного образования детей, Центром опережающей профессиональной подготовки и др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партнеров для организации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значимых активностей могут быть включены: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негосударственные организации из сферы культуры, физической культуры и спорта;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молодежи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фонды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музеи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информации;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специалистов в разных сферах;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предприятия, предприятия малого бизнеса и т.д.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центры занятости населения;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 Показатель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профильных предпрофессиональных классов (инженерные,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медицинские, космические, IT, педагогические, предпринимательские и др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Дефициты: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профильных предпрофессиональных классов, удовлетворяющих интересы и потребности обучающихся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профессиональных компетенций членов управленческой команды в организации и обеспечении профильного обучения, дифференциации и индивидуализации обучения.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5.5.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оценивания: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использование дополнительных материалов по профориентации, в том числе мультимедийных, в учебных предметах общеобразовательного цикла</a:t>
            </a:r>
          </a:p>
          <a:p>
            <a:pPr marL="0" indent="0"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рабочие программы по предметам, курсам не включены разделы, связанные с самоопределением, профориентацией. Недостаточный уровень компетенций педагогических работников по реализации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1937"/>
            <a:ext cx="12192000" cy="49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5.6. Посещение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экскурсий на предприятиях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5.8. Посещение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экскурсий в организациях СПО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Дефициты: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программах учебных предметов, учебных курсов, курсов внеурочной деятельности не предусмотрены экскурсии на предприятия, в организации СПО и ВО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10836" y="13134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5342"/>
            <a:ext cx="5172363" cy="6612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4" y="245342"/>
            <a:ext cx="5892799" cy="661265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0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8" y="365125"/>
            <a:ext cx="4581235" cy="58878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83" y="245052"/>
            <a:ext cx="664094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6255" cy="6858000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" y="-48203"/>
            <a:ext cx="5061527" cy="6858000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06" y="-4820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73891"/>
            <a:ext cx="4821383" cy="660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2" y="0"/>
            <a:ext cx="5449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4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33144" y="1342626"/>
            <a:ext cx="5958337" cy="50984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Министерства просвещения России»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равных условий для реализации идеологии единого образовательного пространства для каждого школьника независимо от социальных и экономических факторов, его места проживания, достатка семьи, укомплектованности образовательной организации, её материальной обеспеченности.</a:t>
            </a:r>
          </a:p>
        </p:txBody>
      </p:sp>
      <p:pic>
        <p:nvPicPr>
          <p:cNvPr id="3076" name="Picture 4" descr="https://soiro64.ru/wp-content/uploads/2022/07/banner-1536x7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" y="1731522"/>
            <a:ext cx="594861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295564"/>
            <a:ext cx="8608291" cy="5892800"/>
          </a:xfrm>
        </p:spPr>
      </p:pic>
    </p:spTree>
    <p:extLst>
      <p:ext uri="{BB962C8B-B14F-4D97-AF65-F5344CB8AC3E}">
        <p14:creationId xmlns:p14="http://schemas.microsoft.com/office/powerpoint/2010/main" val="7860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258619"/>
            <a:ext cx="6677891" cy="5992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3" y="6465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099127"/>
            <a:ext cx="12192000" cy="5758873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Показатели оценивания: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5.7. Участие обучающихся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моделирующих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пробах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(онлайн) и тестированиях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5.9. Показатели оценивания: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обучающимися профессиональных проб на региональных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участия обучающихся в профессиональных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площадках,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моделирующих профессиональных онлайн-пробах и тестированиях.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компетенций педагогов для проведения профессиональных проб и тестирований.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Подсказка: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2757"/>
            <a:ext cx="12192000" cy="48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5.10. Показатель оценивания: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занятий по программам дополнительного образования, в том числе кружков, секций и др., направленных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профориентацию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реализуемых программ дополнительного образования, направленных на профориентацию. Недостаточная работа по формированию интереса и мотивации обучающихся и их родителей (законных представителей) в обучении детей по программам дополнительного образования, направленных на профориентацию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8545"/>
            <a:ext cx="5112326" cy="65809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07" y="138545"/>
            <a:ext cx="5129893" cy="65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44199" cy="5811838"/>
          </a:xfrm>
        </p:spPr>
      </p:pic>
    </p:spTree>
    <p:extLst>
      <p:ext uri="{BB962C8B-B14F-4D97-AF65-F5344CB8AC3E}">
        <p14:creationId xmlns:p14="http://schemas.microsoft.com/office/powerpoint/2010/main" val="37784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5.11.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оценивания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обучающимися профессионального обучения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 рабочих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должностям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318"/>
            <a:ext cx="12192000" cy="43133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8255" y="2801135"/>
            <a:ext cx="777701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0582" y="4823981"/>
            <a:ext cx="10427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ЦОПП – универсальный навигатор по рынкам образования 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ЦОПП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обладает полными и актуальными знаниями о том, какие компетенции и навыки будут востребованы завтра, и где их можно получить уже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6226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5.12. Показатель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собраний на тему профессиональной ориентации, в том числе о кадровых потребностях современного рынка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организована просветительская работа с родительской общественностью в части профессионального ориентирования обучающихся, кадровых потребностях современного рынка труда. </a:t>
            </a:r>
          </a:p>
        </p:txBody>
      </p:sp>
    </p:spTree>
    <p:extLst>
      <p:ext uri="{BB962C8B-B14F-4D97-AF65-F5344CB8AC3E}">
        <p14:creationId xmlns:p14="http://schemas.microsoft.com/office/powerpoint/2010/main" val="38703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Министерства просвещения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1141" y="1292094"/>
            <a:ext cx="113545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реализованы приоритетные направления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современной стратегии развития российского образования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5915" y="2260915"/>
            <a:ext cx="4400206" cy="4480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образовательного пространства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общее образование во всех регионах страны для каждого ребенка в соответствии с его потребностями и интересами независимо от социальных и экономических факторов (достаток семьи, особенности здоровья, укомплектованность образовательной организации и её материальная обеспеченность и др.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92036" y="2292713"/>
            <a:ext cx="3505078" cy="4448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единой воспитывающей среды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ориентированной на формирование патриотизма, российской гражданской идентичности, духовно-нравственной культуры на основе российских традиционных духовных и культурных ценностей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5181" y="2292713"/>
            <a:ext cx="3618751" cy="4448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образования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вхождение Российской Федерации в число десяти ведущих стран мира по качеству общего образования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92767"/>
            <a:ext cx="12192000" cy="51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5.13. Показатель оценивания: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6‒11 классов в мероприятиях проекта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«Билет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будущее»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организации практической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образовательной организации. Не ведется работа по формированию интереса /мотивации обучающихся в участии в мероприятиях проекта «Билет в будущее».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5.14. Показатель оценивания: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чемпионатах по профессиональному мастерству, в том числе для обучающихся с инвалидностью, с ОВЗ, включая фестиваль «Знакомство 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профессией» 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чемпионатов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Дефициты: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подготовка к участию в чемпионатах по профессиональному мастерству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обеспечивается информирование обучающихся общеобразовательных организаций о целях и задачах Всероссийского чемпионатного движения по профессиональному мастерству.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7673"/>
            <a:ext cx="12192000" cy="52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9226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работы, реализуемые в школе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73157"/>
            <a:ext cx="2225964" cy="518484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 направление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115127" y="989228"/>
            <a:ext cx="10076873" cy="58687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проб в разных профессиях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рофориентационные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модули в урочной и внеурочной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экскурсии и события с участием профессиональных сообществ, бизнеса.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«Билет в будущее».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совместно с колледжами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вузами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выбора профессии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взаимодействие с родителями.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занятий в рамках дополнительного образования с учетом склонностей и  образовательных потребностей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3078804"/>
            <a:ext cx="2346036" cy="2178996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Профориентация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989228"/>
            <a:ext cx="12192000" cy="45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Министерства просвещения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4548" y="4353718"/>
            <a:ext cx="8866119" cy="1046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дополняются ещё тремя составляющими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7563" y="1311506"/>
            <a:ext cx="7808976" cy="10198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представленной концепцией в развитии единого образовательного пространства выделяются пять магистральных направлений, в центре которых стоит ученик: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015" y="2911235"/>
            <a:ext cx="2383533" cy="13663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(качество и объективность)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6409" y="2939962"/>
            <a:ext cx="2130552" cy="1366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доровье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17200" y="2939962"/>
            <a:ext cx="2225043" cy="1366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ворчество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90209" y="2911235"/>
            <a:ext cx="2047951" cy="1366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оспитание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86126" y="2837042"/>
            <a:ext cx="2655186" cy="141865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рофориентация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435966">
            <a:off x="1908171" y="2135624"/>
            <a:ext cx="484632" cy="88999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426450" y="2342176"/>
            <a:ext cx="484632" cy="69773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680103" y="2326138"/>
            <a:ext cx="484632" cy="77255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933756" y="2313556"/>
            <a:ext cx="484632" cy="75977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193669">
            <a:off x="10225613" y="2133706"/>
            <a:ext cx="484632" cy="93413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2880" y="5790710"/>
            <a:ext cx="3261093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11083" y="5790710"/>
            <a:ext cx="375082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климат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29016" y="5790710"/>
            <a:ext cx="354787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451283">
            <a:off x="1221122" y="5235163"/>
            <a:ext cx="441277" cy="6261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614415" y="5400172"/>
            <a:ext cx="414395" cy="46113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9463993">
            <a:off x="10314992" y="5330363"/>
            <a:ext cx="393585" cy="530158"/>
          </a:xfrm>
          <a:prstGeom prst="downArrow">
            <a:avLst>
              <a:gd name="adj1" fmla="val 50000"/>
              <a:gd name="adj2" fmla="val 4150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9226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73157"/>
            <a:ext cx="2225964" cy="518484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 направление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115127" y="989228"/>
            <a:ext cx="10076873" cy="58687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профессиональных проб в разных профессиях.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экскурсии и события с участием профессиональных сообществ, бизнеса.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«Билет в будущее».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программы профориентации совместно с колледжами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вузами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выбора профессии.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семьи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0" y="3078804"/>
            <a:ext cx="2346036" cy="2178996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Профориентация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989228"/>
            <a:ext cx="12192000" cy="45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 Показатель оценивания: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утвержденного календарного плана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в школе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календарным планом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 разработанным в субъекте РФ)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(критический показатель)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утвержденный календарный план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в школе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утвержденный календарный план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РФ от 20.03.2023 № 05-848 (Методические рекомендации по реализации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минимума в общеобразовательных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РФ)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1 июня 2023 г. N АБ-2324/05 "О внедрении Единой модели профессиональной ориентации" (содержит Методические рекомендации реализации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минимума для образовательных организаций Российской Федерации, реализующих образовательные программы основного общего и среднего общего образования)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17 августа 2023 г. N ДГ-1773/05 "О направлении информации" (Методические рекомендации по реализации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минимума, а также Порядок реализации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минимума в образовательных организациях РФ, реализующих образовательные программы основного общего и среднего общего образования в 2023/2024 учебном году, для обеспечения готовности общеобразовательных организаций к началу 2023/24 учебного года с учетом введения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 ранее направленному письму от 1 июня 2023года N АБ-2324/05)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31.08.2023 № 650 "Об утверждении Порядка осуществления мероприятий по профессиональной ориентации обучающихся по образовательным программам основного общего и среднего общего образования"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 Показатель оценивания: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ответственного за реализацию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(в должности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директора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должностные обязанности членов управленческой команды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функционал по реализации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5549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5"/>
            <a:ext cx="12192000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5.3. Показатель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 с региональными предприятиями/организациями,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оказывающими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реализации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Дефициты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взаимодействия с региональными предприятиями/организациями, оказывающими содействие в реализации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профессиональных компетенций управленческой команды по установлению внешних деловых связей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1277</Words>
  <Application>Microsoft Office PowerPoint</Application>
  <PresentationFormat>Широкоэкранный</PresentationFormat>
  <Paragraphs>164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Тема Office</vt:lpstr>
      <vt:lpstr> «Школа Министерства просвещения  Российской Федерации» </vt:lpstr>
      <vt:lpstr> «Школа Министерства просвещения  Российской Федерации» </vt:lpstr>
      <vt:lpstr> «Школа Министерства просвещения  Российской Федерации» </vt:lpstr>
      <vt:lpstr>«Школа Министерства просвещения  Российской Федерации»</vt:lpstr>
      <vt:lpstr>Критерии единого образовательного пространства </vt:lpstr>
      <vt:lpstr>Показатели критериальной оценки:</vt:lpstr>
      <vt:lpstr>Подсказка</vt:lpstr>
      <vt:lpstr>Показатели критериальной оценки:</vt:lpstr>
      <vt:lpstr>Показатели критериальной оценки:</vt:lpstr>
      <vt:lpstr>Подсказка:</vt:lpstr>
      <vt:lpstr>Показатели критериальной оценки:</vt:lpstr>
      <vt:lpstr>Показатели критериальной оценки:</vt:lpstr>
      <vt:lpstr>подсказка</vt:lpstr>
      <vt:lpstr>Показатели критериальной оценки: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критериальной оценки:</vt:lpstr>
      <vt:lpstr> Подсказка:</vt:lpstr>
      <vt:lpstr>Показатели критериальной оценки:</vt:lpstr>
      <vt:lpstr>Презентация PowerPoint</vt:lpstr>
      <vt:lpstr>Презентация PowerPoint</vt:lpstr>
      <vt:lpstr>Показатели критериальной оценки:</vt:lpstr>
      <vt:lpstr>подсказка</vt:lpstr>
      <vt:lpstr>Показатели критериальной оценки:</vt:lpstr>
      <vt:lpstr>подсказка</vt:lpstr>
      <vt:lpstr>Показатели критериальной оценки:</vt:lpstr>
      <vt:lpstr>Показатели критериальной оценки:</vt:lpstr>
      <vt:lpstr>подсказка</vt:lpstr>
      <vt:lpstr>Формы  профориентационной работы, реализуемые в школе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«Школа Минпросвещения России» 10.10.2022</dc:title>
  <dc:creator>Teacher</dc:creator>
  <cp:lastModifiedBy>Татьяна Зубань</cp:lastModifiedBy>
  <cp:revision>86</cp:revision>
  <dcterms:created xsi:type="dcterms:W3CDTF">2022-10-09T13:55:01Z</dcterms:created>
  <dcterms:modified xsi:type="dcterms:W3CDTF">2024-11-28T16:39:05Z</dcterms:modified>
</cp:coreProperties>
</file>